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CC33"/>
    <a:srgbClr val="FF0066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2753-D214-4D4F-8C13-7575A28D8C8E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CB922-E981-4C9B-A886-715BBE221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osmeshariki.ru/pictures/krosh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56.radikal.ru/i153/1002/c0/896fc47642c8.png" TargetMode="External"/><Relationship Id="rId4" Type="http://schemas.openxmlformats.org/officeDocument/2006/relationships/hyperlink" Target="http://media3.fanparty.ru/images/fanclubs/Smeshariki/gallery/581879_smeshariki_pic.png?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6012160" y="1772816"/>
            <a:ext cx="3131840" cy="3168352"/>
            <a:chOff x="6012160" y="1196752"/>
            <a:chExt cx="3351584" cy="3351584"/>
          </a:xfrm>
        </p:grpSpPr>
        <p:sp>
          <p:nvSpPr>
            <p:cNvPr id="11" name="Овал 10"/>
            <p:cNvSpPr/>
            <p:nvPr/>
          </p:nvSpPr>
          <p:spPr>
            <a:xfrm>
              <a:off x="7524328" y="2348880"/>
              <a:ext cx="1008112" cy="57606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12160" y="1196752"/>
              <a:ext cx="3351584" cy="335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TextBox 3"/>
          <p:cNvSpPr txBox="1"/>
          <p:nvPr/>
        </p:nvSpPr>
        <p:spPr>
          <a:xfrm>
            <a:off x="2051720" y="548680"/>
            <a:ext cx="516404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Cambria" pitchFamily="18" charset="0"/>
              </a:rPr>
              <a:t>Муниципальное </a:t>
            </a:r>
            <a:r>
              <a:rPr lang="ru-RU" sz="1400" dirty="0" smtClean="0">
                <a:latin typeface="Cambria" pitchFamily="18" charset="0"/>
              </a:rPr>
              <a:t> автономное   образовательное </a:t>
            </a:r>
            <a:r>
              <a:rPr lang="ru-RU" sz="1400" dirty="0">
                <a:latin typeface="Cambria" pitchFamily="18" charset="0"/>
              </a:rPr>
              <a:t>учреждение </a:t>
            </a:r>
            <a:endParaRPr lang="ru-RU" sz="1400" dirty="0" smtClean="0">
              <a:latin typeface="Cambria" pitchFamily="18" charset="0"/>
            </a:endParaRPr>
          </a:p>
          <a:p>
            <a:pPr algn="ctr"/>
            <a:r>
              <a:rPr lang="ru-RU" sz="1400" dirty="0" smtClean="0">
                <a:latin typeface="Cambria" pitchFamily="18" charset="0"/>
              </a:rPr>
              <a:t>«Средняя   </a:t>
            </a:r>
            <a:r>
              <a:rPr lang="ru-RU" sz="1400" dirty="0">
                <a:latin typeface="Cambria" pitchFamily="18" charset="0"/>
              </a:rPr>
              <a:t>общеобразовательная </a:t>
            </a:r>
            <a:r>
              <a:rPr lang="ru-RU" sz="1400" dirty="0" smtClean="0">
                <a:latin typeface="Cambria" pitchFamily="18" charset="0"/>
              </a:rPr>
              <a:t>  школа   №15»</a:t>
            </a:r>
            <a:endParaRPr lang="ru-RU" sz="1400" dirty="0">
              <a:latin typeface="Cambria" pitchFamily="18" charset="0"/>
            </a:endParaRPr>
          </a:p>
          <a:p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4149080"/>
            <a:ext cx="5557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ambria" pitchFamily="18" charset="0"/>
              </a:rPr>
              <a:t>Девятерикова Зинаида Валентиновна,</a:t>
            </a:r>
          </a:p>
          <a:p>
            <a:pPr algn="r"/>
            <a:r>
              <a:rPr lang="ru-RU" sz="2400" dirty="0">
                <a:latin typeface="Cambria" pitchFamily="18" charset="0"/>
              </a:rPr>
              <a:t>у</a:t>
            </a:r>
            <a:r>
              <a:rPr lang="ru-RU" sz="2400" dirty="0" smtClean="0">
                <a:latin typeface="Cambria" pitchFamily="18" charset="0"/>
              </a:rPr>
              <a:t>читель начальных классов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5805264"/>
            <a:ext cx="1576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Губаха</a:t>
            </a:r>
            <a:r>
              <a:rPr lang="ru-RU" dirty="0" smtClean="0">
                <a:latin typeface="Cambria" pitchFamily="18" charset="0"/>
              </a:rPr>
              <a:t> - 2012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212976"/>
            <a:ext cx="2771800" cy="2965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83568" y="1340768"/>
            <a:ext cx="67234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Найди </a:t>
            </a:r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гласные 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468560" y="2943225"/>
            <a:ext cx="4143375" cy="3914775"/>
            <a:chOff x="-468560" y="2943225"/>
            <a:chExt cx="4143375" cy="3914775"/>
          </a:xfrm>
        </p:grpSpPr>
        <p:sp>
          <p:nvSpPr>
            <p:cNvPr id="7" name="Овал 6"/>
            <p:cNvSpPr/>
            <p:nvPr/>
          </p:nvSpPr>
          <p:spPr>
            <a:xfrm>
              <a:off x="971600" y="4005064"/>
              <a:ext cx="936104" cy="7200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468560" y="2943225"/>
              <a:ext cx="4143375" cy="391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2051720" y="1268760"/>
            <a:ext cx="9829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Б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2420888"/>
            <a:ext cx="9829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Я</a:t>
            </a:r>
            <a:endParaRPr lang="ru-RU" sz="80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3264" y="1124744"/>
            <a:ext cx="10005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Э</a:t>
            </a:r>
            <a:endParaRPr lang="ru-RU" sz="80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21961" y="4725144"/>
            <a:ext cx="13227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Ш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40352" y="472514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О</a:t>
            </a:r>
            <a:endParaRPr lang="ru-RU" sz="8000" b="1" cap="none" spc="0" dirty="0">
              <a:ln w="11430"/>
              <a:solidFill>
                <a:srgbClr val="33CC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96336" y="220486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Й</a:t>
            </a:r>
            <a:endParaRPr lang="ru-RU" sz="8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25190" y="332656"/>
            <a:ext cx="9252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Ё</a:t>
            </a:r>
            <a:endParaRPr lang="ru-RU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94278" y="404664"/>
            <a:ext cx="10102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Л</a:t>
            </a:r>
            <a:endParaRPr lang="ru-RU" sz="80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98607" y="3140968"/>
            <a:ext cx="8899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З</a:t>
            </a:r>
            <a:endParaRPr lang="ru-RU" sz="8000" b="1" cap="none" spc="0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692696"/>
            <a:ext cx="9829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567936" y="6453336"/>
            <a:ext cx="576064" cy="404664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-468560" y="2943225"/>
            <a:ext cx="4143375" cy="3914775"/>
            <a:chOff x="-468560" y="2943225"/>
            <a:chExt cx="4143375" cy="3914775"/>
          </a:xfrm>
        </p:grpSpPr>
        <p:sp>
          <p:nvSpPr>
            <p:cNvPr id="7" name="Овал 6"/>
            <p:cNvSpPr/>
            <p:nvPr/>
          </p:nvSpPr>
          <p:spPr>
            <a:xfrm>
              <a:off x="971600" y="4005064"/>
              <a:ext cx="936104" cy="7200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468560" y="2943225"/>
              <a:ext cx="4143375" cy="391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4067944" y="4509120"/>
            <a:ext cx="10438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Д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4509120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О</a:t>
            </a:r>
            <a:endParaRPr lang="ru-RU" sz="80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46583" y="1124744"/>
            <a:ext cx="87395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У</a:t>
            </a:r>
            <a:endParaRPr lang="ru-RU" sz="80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2780928"/>
            <a:ext cx="9332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К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12112" y="4725144"/>
            <a:ext cx="12955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Ы</a:t>
            </a:r>
            <a:endParaRPr lang="ru-RU" sz="8000" b="1" cap="none" spc="0" dirty="0">
              <a:ln w="11430"/>
              <a:solidFill>
                <a:srgbClr val="33CC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96336" y="220486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Й</a:t>
            </a:r>
            <a:endParaRPr lang="ru-RU" sz="8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9592" y="620688"/>
            <a:ext cx="12955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Ы</a:t>
            </a:r>
            <a:endParaRPr lang="ru-RU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64288" y="620688"/>
            <a:ext cx="11528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М</a:t>
            </a:r>
            <a:endParaRPr lang="ru-RU" sz="80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98607" y="3140968"/>
            <a:ext cx="8899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З</a:t>
            </a:r>
            <a:endParaRPr lang="ru-RU" sz="8000" b="1" cap="none" spc="0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83768" y="1772816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И</a:t>
            </a:r>
            <a:endParaRPr lang="ru-RU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567936" y="6453336"/>
            <a:ext cx="576064" cy="404664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635896" y="3284984"/>
            <a:ext cx="10438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О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1960" y="4725144"/>
            <a:ext cx="9252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Ё</a:t>
            </a:r>
            <a:endParaRPr lang="ru-RU" sz="80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5976" y="1772816"/>
            <a:ext cx="9252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Е</a:t>
            </a:r>
            <a:endParaRPr lang="ru-RU" sz="80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844824"/>
            <a:ext cx="9829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67603" y="4725144"/>
            <a:ext cx="9845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Я</a:t>
            </a:r>
            <a:endParaRPr lang="ru-RU" sz="8000" b="1" cap="none" spc="0" dirty="0">
              <a:ln w="11430"/>
              <a:solidFill>
                <a:srgbClr val="33CC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40352" y="2924944"/>
            <a:ext cx="87395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У</a:t>
            </a:r>
            <a:endParaRPr lang="ru-RU" sz="8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1556792"/>
            <a:ext cx="13724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Ю</a:t>
            </a:r>
            <a:endParaRPr lang="ru-RU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28184" y="1700808"/>
            <a:ext cx="12955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Ы</a:t>
            </a:r>
            <a:endParaRPr lang="ru-RU" sz="80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400506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И</a:t>
            </a:r>
            <a:endParaRPr lang="ru-RU" sz="8000" b="1" cap="none" spc="0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567936" y="6453336"/>
            <a:ext cx="576064" cy="404664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251520" y="2996952"/>
            <a:ext cx="3131840" cy="3168352"/>
            <a:chOff x="6012160" y="1196752"/>
            <a:chExt cx="3351584" cy="3351584"/>
          </a:xfrm>
        </p:grpSpPr>
        <p:sp>
          <p:nvSpPr>
            <p:cNvPr id="21" name="Овал 20"/>
            <p:cNvSpPr/>
            <p:nvPr/>
          </p:nvSpPr>
          <p:spPr>
            <a:xfrm>
              <a:off x="7524328" y="2348880"/>
              <a:ext cx="1008112" cy="57606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12160" y="1196752"/>
              <a:ext cx="3351584" cy="335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Box 22"/>
          <p:cNvSpPr txBox="1"/>
          <p:nvPr/>
        </p:nvSpPr>
        <p:spPr>
          <a:xfrm>
            <a:off x="971600" y="404664"/>
            <a:ext cx="75350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80"/>
                </a:solidFill>
                <a:latin typeface="Cambria" pitchFamily="18" charset="0"/>
              </a:rPr>
              <a:t>Найди   гласные, </a:t>
            </a:r>
          </a:p>
          <a:p>
            <a:pPr algn="ctr"/>
            <a:r>
              <a:rPr lang="ru-RU" sz="3200" b="1" dirty="0" smtClean="0">
                <a:solidFill>
                  <a:srgbClr val="800080"/>
                </a:solidFill>
                <a:latin typeface="Cambria" pitchFamily="18" charset="0"/>
              </a:rPr>
              <a:t>которые могут обозначать  два звука</a:t>
            </a:r>
            <a:endParaRPr lang="ru-RU" sz="3200" b="1" dirty="0">
              <a:solidFill>
                <a:srgbClr val="80008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-468560" y="2943225"/>
            <a:ext cx="4143375" cy="3914775"/>
            <a:chOff x="-468560" y="2943225"/>
            <a:chExt cx="4143375" cy="3914775"/>
          </a:xfrm>
        </p:grpSpPr>
        <p:sp>
          <p:nvSpPr>
            <p:cNvPr id="7" name="Овал 6"/>
            <p:cNvSpPr/>
            <p:nvPr/>
          </p:nvSpPr>
          <p:spPr>
            <a:xfrm>
              <a:off x="971600" y="4005064"/>
              <a:ext cx="936104" cy="7200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468560" y="2943225"/>
              <a:ext cx="4143375" cy="391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4067944" y="4509120"/>
            <a:ext cx="10438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Д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5395" y="4509120"/>
            <a:ext cx="9845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Я</a:t>
            </a:r>
            <a:endParaRPr lang="ru-RU" sz="80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1700808"/>
            <a:ext cx="9252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Ё</a:t>
            </a:r>
            <a:endParaRPr lang="ru-RU" sz="80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39752" y="1700808"/>
            <a:ext cx="9332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К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73640" y="4725144"/>
            <a:ext cx="13724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Ю</a:t>
            </a:r>
            <a:endParaRPr lang="ru-RU" sz="8000" b="1" cap="none" spc="0" dirty="0">
              <a:ln w="11430"/>
              <a:solidFill>
                <a:srgbClr val="33CC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96336" y="220486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Й</a:t>
            </a:r>
            <a:endParaRPr lang="ru-RU" sz="8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0683" y="1988840"/>
            <a:ext cx="9252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Е</a:t>
            </a:r>
            <a:endParaRPr lang="ru-RU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3573016"/>
            <a:ext cx="11528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М</a:t>
            </a:r>
            <a:endParaRPr lang="ru-RU" sz="80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98607" y="3140968"/>
            <a:ext cx="8899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З</a:t>
            </a:r>
            <a:endParaRPr lang="ru-RU" sz="8000" b="1" cap="none" spc="0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23928" y="2564904"/>
            <a:ext cx="10390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И</a:t>
            </a:r>
            <a:endParaRPr lang="ru-RU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567936" y="6453336"/>
            <a:ext cx="576064" cy="404664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54868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80"/>
                </a:solidFill>
                <a:latin typeface="Cambria" pitchFamily="18" charset="0"/>
              </a:rPr>
              <a:t>Найди   гласные, которые </a:t>
            </a:r>
          </a:p>
          <a:p>
            <a:pPr algn="ctr"/>
            <a:r>
              <a:rPr lang="ru-RU" sz="3200" b="1" dirty="0" smtClean="0">
                <a:solidFill>
                  <a:srgbClr val="800080"/>
                </a:solidFill>
                <a:latin typeface="Cambria" pitchFamily="18" charset="0"/>
              </a:rPr>
              <a:t>обозначают   мягкость   согласного   звука</a:t>
            </a:r>
            <a:endParaRPr lang="ru-RU" sz="3200" b="1" dirty="0">
              <a:solidFill>
                <a:srgbClr val="80008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36376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ambria" pitchFamily="18" charset="0"/>
                <a:hlinkClick r:id="rId3"/>
              </a:rPr>
              <a:t>http://prosmeshariki.ru/pictures/krosh.gif</a:t>
            </a:r>
            <a:r>
              <a:rPr lang="ru-RU" sz="1400" dirty="0" smtClean="0">
                <a:latin typeface="Cambria" pitchFamily="18" charset="0"/>
              </a:rPr>
              <a:t>   </a:t>
            </a:r>
            <a:endParaRPr lang="ru-RU" sz="14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548680"/>
            <a:ext cx="1822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Ресурсы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Смешарики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132856"/>
            <a:ext cx="7596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" pitchFamily="18" charset="0"/>
                <a:hlinkClick r:id="rId4"/>
              </a:rPr>
              <a:t>http://media3.fanparty.ru/images/fanclubs/Smeshariki/gallery/581879_smeshariki_pic.png?17</a:t>
            </a:r>
            <a:r>
              <a:rPr lang="ru-RU" sz="1400" dirty="0" smtClean="0">
                <a:latin typeface="Cambria" pitchFamily="18" charset="0"/>
              </a:rPr>
              <a:t> </a:t>
            </a:r>
            <a:endParaRPr lang="ru-RU" sz="1400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49289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latin typeface="Cambria" pitchFamily="18" charset="0"/>
                <a:hlinkClick r:id="rId5"/>
              </a:rPr>
              <a:t>http://s56.radikal.ru/i153/1002/c0/896fc47642c8.png</a:t>
            </a:r>
            <a:r>
              <a:rPr lang="ru-RU" sz="1400" dirty="0" smtClean="0">
                <a:latin typeface="Cambria" pitchFamily="18" charset="0"/>
              </a:rPr>
              <a:t>  </a:t>
            </a:r>
            <a:endParaRPr lang="ru-RU" sz="1400" dirty="0">
              <a:latin typeface="Cambria" pitchFamily="18" charset="0"/>
            </a:endParaRPr>
          </a:p>
        </p:txBody>
      </p:sp>
      <p:sp>
        <p:nvSpPr>
          <p:cNvPr id="11" name="Управляющая кнопка: в конец 10">
            <a:hlinkClick r:id="" action="ppaction://hlinkshowjump?jump=endshow" highlightClick="1"/>
          </p:cNvPr>
          <p:cNvSpPr/>
          <p:nvPr/>
        </p:nvSpPr>
        <p:spPr>
          <a:xfrm>
            <a:off x="8495928" y="6391648"/>
            <a:ext cx="648072" cy="466352"/>
          </a:xfrm>
          <a:prstGeom prst="actionButtonEnd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89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2012-02-09T15:22:26Z</dcterms:created>
  <dcterms:modified xsi:type="dcterms:W3CDTF">2012-04-19T17:42:53Z</dcterms:modified>
</cp:coreProperties>
</file>